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4" r:id="rId14"/>
    <p:sldId id="275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4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0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8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9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6E7F1-E5C3-3340-A759-5428F718AEB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EC6D-9012-5E4A-AD74-328BD541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9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0-14 at 9.0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79" y="4487304"/>
            <a:ext cx="2381621" cy="2370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5340"/>
            <a:ext cx="7772400" cy="1470025"/>
          </a:xfrm>
        </p:spPr>
        <p:txBody>
          <a:bodyPr/>
          <a:lstStyle/>
          <a:p>
            <a:r>
              <a:rPr lang="en-US" dirty="0" smtClean="0"/>
              <a:t>But nobody told me this!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313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Planning for success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Mario </a:t>
            </a:r>
            <a:r>
              <a:rPr lang="en-US" dirty="0" err="1" smtClean="0">
                <a:solidFill>
                  <a:schemeClr val="accent6"/>
                </a:solidFill>
              </a:rPr>
              <a:t>Borunda</a:t>
            </a:r>
            <a:r>
              <a:rPr lang="en-US" dirty="0" smtClean="0">
                <a:solidFill>
                  <a:schemeClr val="accent6"/>
                </a:solidFill>
              </a:rPr>
              <a:t> and Girish Chowdhary</a:t>
            </a:r>
          </a:p>
          <a:p>
            <a:r>
              <a:rPr lang="en-US" dirty="0" smtClean="0"/>
              <a:t>(The advise I whish I had been told)</a:t>
            </a:r>
            <a:endParaRPr lang="en-US" dirty="0"/>
          </a:p>
        </p:txBody>
      </p:sp>
      <p:pic>
        <p:nvPicPr>
          <p:cNvPr id="4" name="Picture 3" descr="Screen Shot 2013-10-14 at 9.00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68600" cy="2400300"/>
          </a:xfrm>
          <a:prstGeom prst="rect">
            <a:avLst/>
          </a:prstGeom>
        </p:spPr>
      </p:pic>
      <p:pic>
        <p:nvPicPr>
          <p:cNvPr id="5" name="Picture 4" descr="Screen Shot 2013-10-14 at 9.01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0"/>
            <a:ext cx="3378200" cy="2286000"/>
          </a:xfrm>
          <a:prstGeom prst="rect">
            <a:avLst/>
          </a:prstGeom>
        </p:spPr>
      </p:pic>
      <p:pic>
        <p:nvPicPr>
          <p:cNvPr id="7" name="Picture 6" descr="Screen Shot 2013-10-14 at 9.02.4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9" y="4440722"/>
            <a:ext cx="5139538" cy="24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Self examining progress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841855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600" dirty="0" smtClean="0">
                <a:effectLst/>
                <a:latin typeface="ArialMT"/>
              </a:rPr>
              <a:t>Work on your weakness</a:t>
            </a:r>
            <a:endParaRPr lang="en-US" sz="2600" dirty="0">
              <a:latin typeface="ArialMT"/>
            </a:endParaRPr>
          </a:p>
          <a:p>
            <a:pPr marL="285750" lvl="0" indent="-285750">
              <a:buFont typeface="Arial"/>
              <a:buChar char="•"/>
            </a:pPr>
            <a:endParaRPr lang="en-US" sz="2600" dirty="0" smtClean="0">
              <a:effectLst/>
              <a:latin typeface="ArialMT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600" dirty="0" smtClean="0">
                <a:solidFill>
                  <a:schemeClr val="accent6"/>
                </a:solidFill>
                <a:latin typeface="ArialMT"/>
              </a:rPr>
              <a:t>Improve your strengths</a:t>
            </a:r>
          </a:p>
          <a:p>
            <a:pPr marL="285750" lvl="0" indent="-285750">
              <a:buFont typeface="Arial"/>
              <a:buChar char="•"/>
            </a:pPr>
            <a:endParaRPr lang="en-US" sz="2600" dirty="0">
              <a:solidFill>
                <a:schemeClr val="accent6"/>
              </a:solidFill>
              <a:effectLst/>
              <a:latin typeface="ArialMT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ArialMT"/>
              </a:rPr>
              <a:t>Do it while you enjoy it! It is never too late to change</a:t>
            </a:r>
            <a:endParaRPr lang="en-US" sz="2200" dirty="0" smtClean="0">
              <a:solidFill>
                <a:srgbClr val="7F7F7F"/>
              </a:solidFill>
              <a:effectLst/>
              <a:latin typeface="Arial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76" y="3678110"/>
            <a:ext cx="5999895" cy="33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Research for Dummies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8418558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200" b="1" dirty="0" smtClean="0">
                <a:solidFill>
                  <a:srgbClr val="7F7F7F"/>
                </a:solidFill>
                <a:effectLst/>
                <a:latin typeface="ArialMT"/>
              </a:rPr>
              <a:t>Step 1</a:t>
            </a:r>
            <a:r>
              <a:rPr lang="en-US" sz="2200" dirty="0" smtClean="0">
                <a:solidFill>
                  <a:srgbClr val="7F7F7F"/>
                </a:solidFill>
                <a:effectLst/>
                <a:latin typeface="ArialMT"/>
              </a:rPr>
              <a:t>: Find a nice topic/problem that interests you, (work with your advisor)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b="1" dirty="0" smtClean="0">
                <a:solidFill>
                  <a:srgbClr val="7F7F7F"/>
                </a:solidFill>
                <a:latin typeface="ArialMT"/>
              </a:rPr>
              <a:t>Step 2</a:t>
            </a: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: Read all you can find about that topic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b="1" dirty="0" smtClean="0">
                <a:solidFill>
                  <a:srgbClr val="7F7F7F"/>
                </a:solidFill>
                <a:effectLst/>
                <a:latin typeface="ArialMT"/>
              </a:rPr>
              <a:t>Step 3</a:t>
            </a:r>
            <a:r>
              <a:rPr lang="en-US" sz="2200" dirty="0" smtClean="0">
                <a:solidFill>
                  <a:srgbClr val="7F7F7F"/>
                </a:solidFill>
                <a:effectLst/>
                <a:latin typeface="ArialMT"/>
              </a:rPr>
              <a:t>: Write a formal/informal literature review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b="1" dirty="0" smtClean="0">
                <a:solidFill>
                  <a:srgbClr val="7F7F7F"/>
                </a:solidFill>
                <a:latin typeface="ArialMT"/>
              </a:rPr>
              <a:t>Step 4</a:t>
            </a: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: Formulate the problem in technical/scientific terms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effectLst/>
                <a:latin typeface="ArialMT"/>
              </a:rPr>
              <a:t>Make it more specific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Argue with yourself whether this is an interesting problem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Do you think your solution will help augment knowledge in the topic of your choice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 smtClean="0">
                <a:solidFill>
                  <a:srgbClr val="7F7F7F"/>
                </a:solidFill>
                <a:effectLst/>
                <a:latin typeface="ArialMT"/>
              </a:rPr>
              <a:t>Step 5</a:t>
            </a:r>
            <a:r>
              <a:rPr lang="en-US" sz="2200" dirty="0" smtClean="0">
                <a:solidFill>
                  <a:srgbClr val="7F7F7F"/>
                </a:solidFill>
                <a:effectLst/>
                <a:latin typeface="ArialMT"/>
              </a:rPr>
              <a:t>: Solve the problem/ collect data/ draw inferences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Team up with your advisor to understand and analyze the data/solve the problem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 smtClean="0">
                <a:solidFill>
                  <a:srgbClr val="7F7F7F"/>
                </a:solidFill>
                <a:effectLst/>
                <a:latin typeface="ArialMT"/>
              </a:rPr>
              <a:t>Step 6</a:t>
            </a:r>
            <a:r>
              <a:rPr lang="en-US" sz="2200" dirty="0" smtClean="0">
                <a:solidFill>
                  <a:srgbClr val="7F7F7F"/>
                </a:solidFill>
                <a:effectLst/>
                <a:latin typeface="ArialMT"/>
              </a:rPr>
              <a:t>: Do you have something interesting to report?, if not, return to 5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 smtClean="0">
                <a:solidFill>
                  <a:srgbClr val="7F7F7F"/>
                </a:solidFill>
                <a:latin typeface="ArialMT"/>
              </a:rPr>
              <a:t>Step 7</a:t>
            </a: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: You can now submit a paper</a:t>
            </a:r>
            <a:endParaRPr lang="en-US" sz="2200" dirty="0" smtClean="0">
              <a:solidFill>
                <a:srgbClr val="7F7F7F"/>
              </a:solidFill>
              <a:effectLst/>
              <a:latin typeface="ArialMT"/>
            </a:endParaRPr>
          </a:p>
          <a:p>
            <a:pPr marL="285750" lvl="0" indent="-285750">
              <a:buFont typeface="Arial"/>
              <a:buChar char="•"/>
            </a:pPr>
            <a:endParaRPr lang="en-US" sz="2200" dirty="0" smtClean="0">
              <a:solidFill>
                <a:srgbClr val="7F7F7F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681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Research for Dummies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49539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effectLst/>
                <a:latin typeface="ArialMT"/>
              </a:rPr>
              <a:t>Loop breaker!!!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If nothing interesting after n repeated tries, return to step 1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effectLst/>
                <a:latin typeface="ArialMT"/>
              </a:rPr>
              <a:t>Let’s say you have something to write about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effectLst/>
                <a:latin typeface="ArialMT"/>
              </a:rPr>
              <a:t>Start the writing process early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Get help from writing services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effectLst/>
                <a:latin typeface="ArialMT"/>
              </a:rPr>
              <a:t>Work with your advisor to improve paper</a:t>
            </a:r>
          </a:p>
          <a:p>
            <a:pPr marL="285750" lvl="0" indent="-285750">
              <a:buFont typeface="Arial"/>
              <a:buChar char="•"/>
            </a:pPr>
            <a:endParaRPr lang="en-US" sz="2200" dirty="0" smtClean="0">
              <a:solidFill>
                <a:srgbClr val="7F7F7F"/>
              </a:solidFill>
              <a:effectLst/>
              <a:latin typeface="Arial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32" y="1494060"/>
            <a:ext cx="3143325" cy="4211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14431"/>
            <a:ext cx="5035423" cy="21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Reading Papers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84185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endParaRPr lang="en-US" sz="2200" b="1" dirty="0" smtClean="0">
              <a:solidFill>
                <a:srgbClr val="7F7F7F"/>
              </a:solidFill>
              <a:effectLst/>
              <a:latin typeface="ArialMT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You have to read a lot, how to do this effectively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Effective researcher's don’t read everything that’s out there!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Yes not even your advisor!!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Shortlist papers beforehand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Use Google Scholar, and other tools: </a:t>
            </a:r>
            <a:r>
              <a:rPr lang="en-US" sz="2200" dirty="0" err="1" smtClean="0">
                <a:solidFill>
                  <a:srgbClr val="7F7F7F"/>
                </a:solidFill>
                <a:latin typeface="ArialMT"/>
              </a:rPr>
              <a:t>citeseer</a:t>
            </a: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 etc.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Go to the library ask their help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Shortlist papers through their abstract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Use papers to find the next set of relevant papers</a:t>
            </a:r>
          </a:p>
          <a:p>
            <a:pPr marL="1200150" lvl="2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Go backward: who is the author citing</a:t>
            </a:r>
          </a:p>
          <a:p>
            <a:pPr marL="1200150" lvl="2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Go forward: who cited this paper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Make a list of authors that you want to follow, read their stuff whenever you get a chance</a:t>
            </a:r>
          </a:p>
          <a:p>
            <a:endParaRPr lang="en-US" sz="2200" dirty="0" smtClean="0">
              <a:solidFill>
                <a:srgbClr val="7F7F7F"/>
              </a:solidFill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1501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Reading Papers Critically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84185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endParaRPr lang="en-US" sz="2200" b="1" dirty="0" smtClean="0">
              <a:solidFill>
                <a:srgbClr val="7F7F7F"/>
              </a:solidFill>
              <a:effectLst/>
              <a:latin typeface="ArialMT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Questions to ask while reading papers: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What is the main point of the paper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What exactly is the contribution?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Is the contribution transformative or incremental?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What are the assumptions?</a:t>
            </a:r>
          </a:p>
          <a:p>
            <a:pPr marL="285750" lvl="0" indent="-285750">
              <a:buFont typeface="Arial"/>
              <a:buChar char="•"/>
            </a:pPr>
            <a:r>
              <a:rPr lang="en-US" sz="2200" dirty="0" smtClean="0">
                <a:solidFill>
                  <a:srgbClr val="7F7F7F"/>
                </a:solidFill>
                <a:latin typeface="ArialMT"/>
              </a:rPr>
              <a:t>How can the contribution be made stronger?</a:t>
            </a:r>
          </a:p>
          <a:p>
            <a:pPr marL="285750" lvl="0" indent="-285750">
              <a:buFont typeface="Arial"/>
              <a:buChar char="•"/>
            </a:pPr>
            <a:endParaRPr lang="en-US" sz="2200" dirty="0" smtClean="0">
              <a:solidFill>
                <a:srgbClr val="7F7F7F"/>
              </a:solidFill>
              <a:latin typeface="ArialMT"/>
            </a:endParaRPr>
          </a:p>
          <a:p>
            <a:endParaRPr lang="en-US" sz="2200" dirty="0" smtClean="0">
              <a:solidFill>
                <a:srgbClr val="7F7F7F"/>
              </a:solidFill>
              <a:effectLst/>
              <a:latin typeface="Arial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83" y="3864876"/>
            <a:ext cx="6614131" cy="28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Heilmeir’s</a:t>
            </a:r>
            <a:r>
              <a:rPr lang="en-US" dirty="0" smtClean="0"/>
              <a:t> </a:t>
            </a:r>
            <a:r>
              <a:rPr lang="en-US" dirty="0" err="1" smtClean="0"/>
              <a:t>Caethesism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606488"/>
            <a:ext cx="5082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What are you trying to do? Articulate your objectives using absolutely no jargon.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How is it done today, and what are the limits of current practice?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What's new in your approach and why do you think it will be successful?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Who cares?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If you're successful, what difference will it make?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What are the risks and the payoffs?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How much will it cost?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How long will it take?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What are the midterm and final "exams" to check for success?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382" y="1526076"/>
            <a:ext cx="3127797" cy="37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Making Progress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59984" y="1622869"/>
            <a:ext cx="7835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There is a big difference between WORKING and making PROGRESS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Stay focused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Argue your points confidently and consistently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Seek constant feedback and be responsive to criticism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65341"/>
            <a:ext cx="7620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84185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F79646"/>
                </a:solidFill>
                <a:effectLst/>
                <a:latin typeface="ArialMT"/>
              </a:rPr>
              <a:t>Setting goals</a:t>
            </a:r>
            <a:endParaRPr lang="en-US" sz="2600" dirty="0">
              <a:solidFill>
                <a:srgbClr val="F79646"/>
              </a:solidFill>
              <a:latin typeface="ArialMT"/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F79646"/>
                </a:solidFill>
                <a:effectLst/>
                <a:latin typeface="ArialMT"/>
              </a:rPr>
              <a:t>The ideal student: </a:t>
            </a:r>
            <a:r>
              <a:rPr lang="en-US" sz="2600" dirty="0" smtClean="0">
                <a:effectLst/>
                <a:latin typeface="ArialMT"/>
              </a:rPr>
              <a:t>skills to develop</a:t>
            </a:r>
            <a:endParaRPr lang="en-US" sz="2600" dirty="0" smtClean="0">
              <a:solidFill>
                <a:srgbClr val="F79646"/>
              </a:solidFill>
              <a:effectLst/>
              <a:latin typeface="ArialMT"/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rgbClr val="F79646"/>
                </a:solidFill>
                <a:effectLst/>
                <a:latin typeface="ArialMT"/>
              </a:rPr>
              <a:t>Getting to your goals;</a:t>
            </a:r>
            <a:r>
              <a:rPr lang="en-US" sz="2600" dirty="0" smtClean="0">
                <a:solidFill>
                  <a:srgbClr val="0000FF"/>
                </a:solidFill>
                <a:effectLst/>
                <a:latin typeface="ArialMT"/>
              </a:rPr>
              <a:t> </a:t>
            </a:r>
            <a:r>
              <a:rPr lang="en-US" sz="2600" dirty="0" smtClean="0">
                <a:effectLst/>
                <a:latin typeface="ArialMT"/>
              </a:rPr>
              <a:t>it is more than great science: </a:t>
            </a:r>
            <a:endParaRPr lang="en-US" sz="2600" dirty="0"/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Don’t count on luck, help luck meet you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What to do, what to focus on, what to prioritize?</a:t>
            </a:r>
            <a:r>
              <a:rPr lang="en-US" sz="2600" dirty="0" smtClean="0">
                <a:solidFill>
                  <a:srgbClr val="7F003F"/>
                </a:solidFill>
                <a:effectLst/>
                <a:latin typeface="ArialMT"/>
              </a:rPr>
              <a:t> </a:t>
            </a:r>
            <a:endParaRPr lang="en-US" sz="2600" dirty="0" smtClean="0">
              <a:effectLst/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 smtClean="0">
                <a:solidFill>
                  <a:schemeClr val="accent6"/>
                </a:solidFill>
                <a:effectLst/>
                <a:latin typeface="ArialMT"/>
              </a:rPr>
              <a:t>You are ALWAYS interviewing</a:t>
            </a:r>
            <a:endParaRPr lang="en-US" sz="2600" dirty="0" smtClean="0">
              <a:solidFill>
                <a:srgbClr val="0000FF"/>
              </a:solidFill>
              <a:latin typeface="ArialMT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600" dirty="0" smtClean="0">
                <a:solidFill>
                  <a:schemeClr val="accent6"/>
                </a:solidFill>
                <a:effectLst/>
                <a:latin typeface="ArialMT"/>
              </a:rPr>
              <a:t>Self examining progress, seeking help when needed </a:t>
            </a:r>
            <a:endParaRPr lang="en-US" sz="2600" dirty="0" smtClean="0">
              <a:solidFill>
                <a:schemeClr val="accent6"/>
              </a:solidFill>
              <a:effectLst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919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79646"/>
                </a:solidFill>
              </a:rPr>
              <a:t>Key skills to develop</a:t>
            </a:r>
            <a:endParaRPr lang="en-US" sz="3600" dirty="0">
              <a:solidFill>
                <a:srgbClr val="F7964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ideal student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000" dirty="0" smtClean="0">
                <a:solidFill>
                  <a:srgbClr val="F79646"/>
                </a:solidFill>
              </a:rPr>
              <a:t>Competence</a:t>
            </a:r>
            <a:r>
              <a:rPr lang="en-US" sz="2000" dirty="0" smtClean="0"/>
              <a:t> in research field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>
                <a:solidFill>
                  <a:srgbClr val="F79646"/>
                </a:solidFill>
              </a:rPr>
              <a:t>Confidence</a:t>
            </a:r>
            <a:r>
              <a:rPr lang="en-US" sz="2000" dirty="0" smtClean="0"/>
              <a:t> as a critical thinker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Skillful </a:t>
            </a:r>
            <a:r>
              <a:rPr lang="en-US" sz="2000" dirty="0" smtClean="0">
                <a:solidFill>
                  <a:srgbClr val="F79646"/>
                </a:solidFill>
              </a:rPr>
              <a:t>communicator</a:t>
            </a:r>
            <a:r>
              <a:rPr lang="en-US" sz="2000" dirty="0" smtClean="0"/>
              <a:t> at all levels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Able to contribute as a </a:t>
            </a:r>
            <a:r>
              <a:rPr lang="en-US" sz="2000" dirty="0" smtClean="0">
                <a:solidFill>
                  <a:srgbClr val="F79646"/>
                </a:solidFill>
              </a:rPr>
              <a:t>team player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>
                <a:solidFill>
                  <a:srgbClr val="F79646"/>
                </a:solidFill>
              </a:rPr>
              <a:t>Creative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Able to </a:t>
            </a:r>
            <a:r>
              <a:rPr lang="en-US" sz="2000" dirty="0" smtClean="0">
                <a:solidFill>
                  <a:srgbClr val="F79646"/>
                </a:solidFill>
              </a:rPr>
              <a:t>execute</a:t>
            </a:r>
            <a:r>
              <a:rPr lang="en-US" sz="2000" dirty="0" smtClean="0"/>
              <a:t> new ideas</a:t>
            </a:r>
            <a:endParaRPr lang="en-US" sz="2000" dirty="0" smtClean="0">
              <a:solidFill>
                <a:srgbClr val="F79646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Takes </a:t>
            </a:r>
            <a:r>
              <a:rPr lang="en-US" sz="2000" dirty="0" smtClean="0">
                <a:solidFill>
                  <a:schemeClr val="accent6"/>
                </a:solidFill>
              </a:rPr>
              <a:t>initiative</a:t>
            </a:r>
            <a:r>
              <a:rPr lang="en-US" sz="2000" dirty="0" smtClean="0"/>
              <a:t> and charge…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/>
              <a:t>while balanced with </a:t>
            </a:r>
            <a:r>
              <a:rPr lang="en-US" sz="2000" dirty="0" smtClean="0">
                <a:solidFill>
                  <a:schemeClr val="accent6"/>
                </a:solidFill>
              </a:rPr>
              <a:t>measured</a:t>
            </a:r>
            <a:r>
              <a:rPr lang="en-US" sz="2000" dirty="0" smtClean="0"/>
              <a:t> risk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>
                <a:solidFill>
                  <a:schemeClr val="accent6"/>
                </a:solidFill>
              </a:rPr>
              <a:t>Broad </a:t>
            </a:r>
            <a:r>
              <a:rPr lang="en-US" sz="2000" dirty="0" smtClean="0"/>
              <a:t>research exposure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000" dirty="0" smtClean="0">
                <a:solidFill>
                  <a:schemeClr val="accent6"/>
                </a:solidFill>
              </a:rPr>
              <a:t>Networks </a:t>
            </a:r>
            <a:r>
              <a:rPr lang="en-US" sz="2000" dirty="0" smtClean="0"/>
              <a:t>efficiently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13" y="1235698"/>
            <a:ext cx="3962400" cy="444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281" y="922754"/>
            <a:ext cx="5578074" cy="54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Getting to your goals</a:t>
            </a:r>
            <a:br>
              <a:rPr lang="en-US" dirty="0" smtClean="0"/>
            </a:br>
            <a:r>
              <a:rPr lang="en-US" dirty="0" smtClean="0"/>
              <a:t>(how to go about doing it)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8418558" cy="393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solidFill>
                  <a:srgbClr val="F79646"/>
                </a:solidFill>
              </a:rPr>
              <a:t>Competent</a:t>
            </a:r>
            <a:r>
              <a:rPr lang="en-US" sz="2800" dirty="0" smtClean="0"/>
              <a:t> in her research field</a:t>
            </a:r>
            <a:endParaRPr lang="en-US" sz="2600" dirty="0"/>
          </a:p>
          <a:p>
            <a:pPr marL="742950" lvl="1" indent="-285750">
              <a:buFont typeface="Arial"/>
              <a:buChar char="•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Courses are not things to pass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Courses are </a:t>
            </a:r>
            <a:r>
              <a:rPr lang="en-US" sz="2600" dirty="0" smtClean="0">
                <a:solidFill>
                  <a:srgbClr val="F79646"/>
                </a:solidFill>
                <a:latin typeface="ArialMT"/>
              </a:rPr>
              <a:t>needed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 material needed to be </a:t>
            </a:r>
            <a:r>
              <a:rPr lang="en-US" sz="2600" dirty="0" smtClean="0">
                <a:solidFill>
                  <a:srgbClr val="F79646"/>
                </a:solidFill>
                <a:latin typeface="ArialMT"/>
              </a:rPr>
              <a:t>creative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 and </a:t>
            </a:r>
            <a:r>
              <a:rPr lang="en-US" sz="2600" dirty="0" smtClean="0">
                <a:solidFill>
                  <a:srgbClr val="F79646"/>
                </a:solidFill>
                <a:latin typeface="ArialMT"/>
              </a:rPr>
              <a:t>execute</a:t>
            </a:r>
          </a:p>
          <a:p>
            <a:pPr lvl="1"/>
            <a:r>
              <a:rPr lang="en-US" sz="2600" dirty="0" smtClean="0">
                <a:solidFill>
                  <a:srgbClr val="7F003F"/>
                </a:solidFill>
                <a:effectLst/>
                <a:latin typeface="ArialMT"/>
              </a:rPr>
              <a:t> </a:t>
            </a:r>
            <a:endParaRPr lang="en-US" sz="2600" dirty="0" smtClean="0">
              <a:effectLst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600" dirty="0" smtClean="0">
                <a:effectLst/>
                <a:latin typeface="ArialMT"/>
              </a:rPr>
              <a:t>Go beyond courses 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effectLst/>
                <a:latin typeface="ArialMT"/>
              </a:rPr>
              <a:t>Create a list of ‘</a:t>
            </a:r>
            <a:r>
              <a:rPr lang="en-US" sz="2200" dirty="0" smtClean="0">
                <a:solidFill>
                  <a:srgbClr val="F79646"/>
                </a:solidFill>
                <a:effectLst/>
                <a:latin typeface="ArialMT"/>
              </a:rPr>
              <a:t>what I need to know</a:t>
            </a:r>
            <a:r>
              <a:rPr lang="en-US" sz="2200" dirty="0" smtClean="0">
                <a:effectLst/>
                <a:latin typeface="ArialMT"/>
              </a:rPr>
              <a:t>’ to complete projects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effectLst/>
                <a:latin typeface="ArialMT"/>
              </a:rPr>
              <a:t>Make a plan and a schedule to acquire that knowledge (mini-courses, reading club, ask for specialty course…) </a:t>
            </a:r>
            <a:endParaRPr lang="en-US" sz="2600" dirty="0" smtClean="0">
              <a:solidFill>
                <a:schemeClr val="accent6"/>
              </a:solidFill>
              <a:effectLst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199" y="5492980"/>
            <a:ext cx="8229600" cy="1143000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Getting to your goals:</a:t>
            </a:r>
            <a:br>
              <a:rPr lang="en-US" dirty="0" smtClean="0"/>
            </a:br>
            <a:r>
              <a:rPr lang="en-US" dirty="0" smtClean="0"/>
              <a:t>Skills are not innate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8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Getting to your goals</a:t>
            </a:r>
            <a:br>
              <a:rPr lang="en-US" dirty="0" smtClean="0"/>
            </a:br>
            <a:r>
              <a:rPr lang="en-US" dirty="0" smtClean="0"/>
              <a:t>(how to go about doing it)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8418558" cy="529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solidFill>
                  <a:srgbClr val="F79646"/>
                </a:solidFill>
              </a:rPr>
              <a:t>Skillful communicator </a:t>
            </a:r>
            <a:r>
              <a:rPr lang="en-US" sz="2800" dirty="0" smtClean="0"/>
              <a:t>at all levels</a:t>
            </a:r>
            <a:endParaRPr lang="en-US" sz="2600" dirty="0"/>
          </a:p>
          <a:p>
            <a:pPr marL="742950" lvl="1" indent="-285750">
              <a:buFont typeface="Arial"/>
              <a:buChar char="•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rgbClr val="F79646"/>
                </a:solidFill>
                <a:effectLst/>
                <a:latin typeface="ArialMT"/>
              </a:rPr>
              <a:t>Practice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, </a:t>
            </a:r>
            <a:r>
              <a:rPr lang="en-US" sz="2600" dirty="0" smtClean="0">
                <a:solidFill>
                  <a:srgbClr val="F79646"/>
                </a:solidFill>
                <a:effectLst/>
                <a:latin typeface="ArialMT"/>
              </a:rPr>
              <a:t>practice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, and </a:t>
            </a:r>
            <a:r>
              <a:rPr lang="en-US" sz="2600" dirty="0" smtClean="0">
                <a:solidFill>
                  <a:srgbClr val="F79646"/>
                </a:solidFill>
                <a:effectLst/>
                <a:latin typeface="ArialMT"/>
              </a:rPr>
              <a:t>practice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 at every opportunity. Public speaking is HARD.  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Study great speakers, what they do and why they are successful.</a:t>
            </a:r>
            <a:endParaRPr lang="en-US" sz="2600" dirty="0" smtClean="0">
              <a:effectLst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600" dirty="0" smtClean="0">
                <a:effectLst/>
                <a:latin typeface="ArialMT"/>
              </a:rPr>
              <a:t>Your science and why it is exciting is key! 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effectLst/>
                <a:latin typeface="ArialMT"/>
              </a:rPr>
              <a:t>Have a 1, 5, and 15 minute ‘speech’ describing your research and </a:t>
            </a:r>
            <a:r>
              <a:rPr lang="en-US" sz="2200" dirty="0" smtClean="0">
                <a:solidFill>
                  <a:srgbClr val="F79646"/>
                </a:solidFill>
                <a:effectLst/>
                <a:latin typeface="ArialMT"/>
              </a:rPr>
              <a:t>practice </a:t>
            </a:r>
            <a:r>
              <a:rPr lang="en-US" sz="2200" dirty="0" smtClean="0">
                <a:effectLst/>
                <a:latin typeface="ArialMT"/>
              </a:rPr>
              <a:t>them often. 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effectLst/>
                <a:latin typeface="ArialMT"/>
              </a:rPr>
              <a:t>After the 1 min pitch, your should hear “I want to hear more” as a response. 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latin typeface="ArialMT"/>
              </a:rPr>
              <a:t>After the 5 min speech, your audience should say “I want to read your paper!”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latin typeface="ArialMT"/>
              </a:rPr>
              <a:t>After the 15 min speech, “I wish I was doing that…” </a:t>
            </a:r>
            <a:endParaRPr lang="en-US" sz="2200" dirty="0">
              <a:latin typeface="Arial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275" y="0"/>
            <a:ext cx="3803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Getting to your goals</a:t>
            </a:r>
            <a:br>
              <a:rPr lang="en-US" dirty="0" smtClean="0"/>
            </a:br>
            <a:r>
              <a:rPr lang="en-US" dirty="0" smtClean="0"/>
              <a:t>(how to go about doing it)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8418558" cy="4678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solidFill>
                  <a:srgbClr val="F79646"/>
                </a:solidFill>
              </a:rPr>
              <a:t>Creative </a:t>
            </a:r>
            <a:r>
              <a:rPr lang="en-US" sz="2800" dirty="0" smtClean="0"/>
              <a:t>and able to </a:t>
            </a:r>
            <a:r>
              <a:rPr lang="en-US" sz="2800" dirty="0" smtClean="0">
                <a:solidFill>
                  <a:schemeClr val="accent6"/>
                </a:solidFill>
              </a:rPr>
              <a:t>execute</a:t>
            </a:r>
            <a:r>
              <a:rPr lang="en-US" sz="2800" dirty="0" smtClean="0"/>
              <a:t> new ideas</a:t>
            </a:r>
            <a:endParaRPr lang="en-US" sz="2600" dirty="0"/>
          </a:p>
          <a:p>
            <a:pPr marL="742950" lvl="1" indent="-285750">
              <a:buFont typeface="Arial"/>
              <a:buChar char="•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# of </a:t>
            </a:r>
            <a:r>
              <a:rPr lang="en-US" sz="2600" dirty="0" smtClean="0">
                <a:solidFill>
                  <a:srgbClr val="F79646"/>
                </a:solidFill>
                <a:effectLst/>
                <a:latin typeface="ArialMT"/>
              </a:rPr>
              <a:t>papers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indicate your ability to finish projects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# of </a:t>
            </a:r>
            <a:r>
              <a:rPr lang="en-US" sz="2600" dirty="0" smtClean="0">
                <a:solidFill>
                  <a:srgbClr val="F79646"/>
                </a:solidFill>
                <a:latin typeface="ArialMT"/>
              </a:rPr>
              <a:t>first-author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 publications indicate your leadership skills and competence </a:t>
            </a:r>
          </a:p>
          <a:p>
            <a:pPr lvl="1"/>
            <a:endParaRPr lang="en-US" sz="2600" dirty="0" smtClean="0">
              <a:effectLst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600" dirty="0" smtClean="0">
                <a:effectLst/>
                <a:latin typeface="ArialMT"/>
              </a:rPr>
              <a:t>Go beyond what you are asked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effectLst/>
                <a:latin typeface="ArialMT"/>
              </a:rPr>
              <a:t>Don</a:t>
            </a:r>
            <a:r>
              <a:rPr lang="fr-FR" sz="2200" dirty="0" smtClean="0">
                <a:effectLst/>
                <a:latin typeface="ArialMT"/>
              </a:rPr>
              <a:t>’</a:t>
            </a:r>
            <a:r>
              <a:rPr lang="en-US" sz="2200" dirty="0" smtClean="0">
                <a:effectLst/>
                <a:latin typeface="ArialMT"/>
              </a:rPr>
              <a:t>t ask ‘what is next?’ 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effectLst/>
                <a:latin typeface="ArialMT"/>
              </a:rPr>
              <a:t>Deliver on what is asked and then </a:t>
            </a:r>
            <a:r>
              <a:rPr lang="en-US" sz="2200" dirty="0" smtClean="0">
                <a:solidFill>
                  <a:srgbClr val="F79646"/>
                </a:solidFill>
                <a:effectLst/>
                <a:latin typeface="ArialMT"/>
              </a:rPr>
              <a:t>go beyond</a:t>
            </a:r>
            <a:r>
              <a:rPr lang="en-US" sz="2200" dirty="0" smtClean="0">
                <a:effectLst/>
                <a:latin typeface="ArialMT"/>
              </a:rPr>
              <a:t> it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effectLst/>
                <a:latin typeface="ArialMT"/>
              </a:rPr>
              <a:t>Take </a:t>
            </a:r>
            <a:r>
              <a:rPr lang="en-US" sz="2200" dirty="0" smtClean="0">
                <a:solidFill>
                  <a:srgbClr val="F79646"/>
                </a:solidFill>
                <a:effectLst/>
                <a:latin typeface="ArialMT"/>
              </a:rPr>
              <a:t>ownership</a:t>
            </a:r>
            <a:r>
              <a:rPr lang="en-US" sz="2200" dirty="0" smtClean="0">
                <a:effectLst/>
                <a:latin typeface="ArialMT"/>
              </a:rPr>
              <a:t> of projects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ArialM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/>
                <a:latin typeface="ArialMT"/>
              </a:rPr>
              <a:t>You cannot be creative without being competent.</a:t>
            </a:r>
            <a:endParaRPr lang="en-US" sz="2200" dirty="0">
              <a:solidFill>
                <a:schemeClr val="accent6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3446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Getting to your goals</a:t>
            </a:r>
            <a:br>
              <a:rPr lang="en-US" dirty="0" smtClean="0"/>
            </a:br>
            <a:r>
              <a:rPr lang="en-US" dirty="0" smtClean="0"/>
              <a:t>(how to go about doing it)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84185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err="1" smtClean="0">
                <a:solidFill>
                  <a:srgbClr val="F79646"/>
                </a:solidFill>
              </a:rPr>
              <a:t>Initaitive</a:t>
            </a:r>
            <a:r>
              <a:rPr lang="en-US" sz="2800" dirty="0" smtClean="0">
                <a:solidFill>
                  <a:srgbClr val="F79646"/>
                </a:solidFill>
              </a:rPr>
              <a:t> </a:t>
            </a:r>
            <a:r>
              <a:rPr lang="en-US" sz="2800" dirty="0" smtClean="0"/>
              <a:t>and taking </a:t>
            </a:r>
            <a:r>
              <a:rPr lang="en-US" sz="2800" dirty="0" smtClean="0">
                <a:solidFill>
                  <a:schemeClr val="accent6"/>
                </a:solidFill>
              </a:rPr>
              <a:t>charge</a:t>
            </a:r>
            <a:r>
              <a:rPr lang="en-US" sz="2800" dirty="0" smtClean="0"/>
              <a:t> </a:t>
            </a:r>
            <a:endParaRPr lang="en-US" sz="2600" dirty="0"/>
          </a:p>
          <a:p>
            <a:pPr marL="742950" lvl="1" indent="-285750">
              <a:buFont typeface="Arial"/>
              <a:buChar char="•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Gain the ability to </a:t>
            </a:r>
            <a:r>
              <a:rPr lang="en-US" sz="2600" dirty="0" smtClean="0">
                <a:solidFill>
                  <a:srgbClr val="F79646"/>
                </a:solidFill>
                <a:effectLst/>
                <a:latin typeface="ArialMT"/>
              </a:rPr>
              <a:t>lead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. If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you know it is a good idea (or it is good for you) </a:t>
            </a:r>
            <a:r>
              <a:rPr lang="en-US" sz="2600" dirty="0" smtClean="0">
                <a:solidFill>
                  <a:srgbClr val="F79646"/>
                </a:solidFill>
                <a:latin typeface="ArialMT"/>
              </a:rPr>
              <a:t>DO it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!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Search and exploit all opportunities offered (apply for external support, search for conferences…) don</a:t>
            </a:r>
            <a:r>
              <a:rPr lang="fr-FR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’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t wait for something to just fall on your lap.</a:t>
            </a:r>
          </a:p>
          <a:p>
            <a:pPr lvl="1"/>
            <a:endParaRPr lang="en-US" sz="2600" dirty="0" smtClean="0">
              <a:effectLst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600" dirty="0" smtClean="0">
                <a:effectLst/>
                <a:latin typeface="ArialMT"/>
              </a:rPr>
              <a:t>Measured risks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effectLst/>
                <a:latin typeface="ArialMT"/>
              </a:rPr>
              <a:t>Don</a:t>
            </a:r>
            <a:r>
              <a:rPr lang="fr-FR" sz="2200" dirty="0" smtClean="0">
                <a:effectLst/>
                <a:latin typeface="ArialMT"/>
              </a:rPr>
              <a:t>’</a:t>
            </a:r>
            <a:r>
              <a:rPr lang="en-US" sz="2200" dirty="0" smtClean="0">
                <a:effectLst/>
                <a:latin typeface="ArialMT"/>
              </a:rPr>
              <a:t>t be afraid that an </a:t>
            </a:r>
            <a:r>
              <a:rPr lang="en-US" sz="2200" dirty="0" smtClean="0">
                <a:latin typeface="ArialMT"/>
              </a:rPr>
              <a:t>idea won</a:t>
            </a:r>
            <a:r>
              <a:rPr lang="fr-FR" sz="2200" dirty="0" smtClean="0">
                <a:latin typeface="ArialMT"/>
              </a:rPr>
              <a:t>’</a:t>
            </a:r>
            <a:r>
              <a:rPr lang="en-US" sz="2200" dirty="0" smtClean="0">
                <a:latin typeface="ArialMT"/>
              </a:rPr>
              <a:t>t work. </a:t>
            </a:r>
            <a:endParaRPr lang="en-US" sz="2200" dirty="0" smtClean="0">
              <a:effectLst/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effectLst/>
                <a:latin typeface="ArialMT"/>
              </a:rPr>
              <a:t>Examine the idea, if its </a:t>
            </a:r>
            <a:r>
              <a:rPr lang="en-US" sz="2200" dirty="0" smtClean="0">
                <a:latin typeface="ArialMT"/>
              </a:rPr>
              <a:t>good and has risk, measure if it is worth doing.</a:t>
            </a:r>
            <a:endParaRPr lang="en-US" sz="2200" dirty="0" smtClean="0">
              <a:effectLst/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latin typeface="ArialMT"/>
              </a:rPr>
              <a:t>Failure can teach more than success</a:t>
            </a:r>
            <a:r>
              <a:rPr lang="en-US" sz="2200" dirty="0" smtClean="0">
                <a:effectLst/>
                <a:latin typeface="ArialMT"/>
              </a:rPr>
              <a:t>.</a:t>
            </a:r>
          </a:p>
        </p:txBody>
      </p:sp>
      <p:sp>
        <p:nvSpPr>
          <p:cNvPr id="2" name="Hexagon 1"/>
          <p:cNvSpPr/>
          <p:nvPr/>
        </p:nvSpPr>
        <p:spPr>
          <a:xfrm>
            <a:off x="1474427" y="1417638"/>
            <a:ext cx="6116681" cy="5273001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sz="4600" dirty="0" smtClean="0">
                <a:solidFill>
                  <a:srgbClr val="FF0000"/>
                </a:solidFill>
              </a:rPr>
              <a:t>Constant FAILURE indicates lack of judgment</a:t>
            </a:r>
            <a:endParaRPr lang="en-US" sz="4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Getting to your goals</a:t>
            </a:r>
            <a:br>
              <a:rPr lang="en-US" dirty="0" smtClean="0"/>
            </a:br>
            <a:r>
              <a:rPr lang="en-US" dirty="0" smtClean="0"/>
              <a:t>(how to go about doing it)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841855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>
                <a:solidFill>
                  <a:srgbClr val="F79646"/>
                </a:solidFill>
              </a:rPr>
              <a:t>Network </a:t>
            </a:r>
            <a:r>
              <a:rPr lang="en-US" sz="2800" dirty="0" smtClean="0"/>
              <a:t>efficiently</a:t>
            </a:r>
            <a:endParaRPr lang="en-US" sz="2600" dirty="0"/>
          </a:p>
          <a:p>
            <a:pPr marL="742950" lvl="1" indent="-285750">
              <a:buFont typeface="Arial"/>
              <a:buChar char="•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You need to be </a:t>
            </a:r>
            <a:r>
              <a:rPr lang="en-US" sz="2600" dirty="0" smtClean="0">
                <a:solidFill>
                  <a:srgbClr val="F79646"/>
                </a:solidFill>
                <a:effectLst/>
                <a:latin typeface="ArialMT"/>
              </a:rPr>
              <a:t>liked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MT"/>
              </a:rPr>
              <a:t>: social skills are important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M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Develop </a:t>
            </a:r>
            <a:r>
              <a:rPr lang="en-US" sz="2600" dirty="0" smtClean="0">
                <a:solidFill>
                  <a:srgbClr val="F79646"/>
                </a:solidFill>
                <a:latin typeface="ArialMT"/>
              </a:rPr>
              <a:t>peer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MT"/>
              </a:rPr>
              <a:t> relationships</a:t>
            </a:r>
          </a:p>
          <a:p>
            <a:pPr lvl="1"/>
            <a:endParaRPr lang="en-US" sz="2600" dirty="0" smtClean="0">
              <a:effectLst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600" dirty="0" smtClean="0">
                <a:effectLst/>
                <a:latin typeface="ArialMT"/>
              </a:rPr>
              <a:t>Connect to other researchers!</a:t>
            </a:r>
          </a:p>
          <a:p>
            <a:endParaRPr lang="en-US" sz="2400" dirty="0">
              <a:latin typeface="ArialM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effectLst/>
                <a:latin typeface="ArialMT"/>
              </a:rPr>
              <a:t>Do you inject energy and enthusiasm when you are in a group? Be positive!</a:t>
            </a:r>
            <a:endParaRPr lang="en-US" sz="2200" dirty="0">
              <a:solidFill>
                <a:schemeClr val="accent6"/>
              </a:solidFill>
              <a:latin typeface="Arial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99" y="2679834"/>
            <a:ext cx="7175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3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Your are ALWAYS interviewing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417637"/>
            <a:ext cx="84185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600" dirty="0" smtClean="0">
                <a:effectLst/>
                <a:latin typeface="ArialMT"/>
              </a:rPr>
              <a:t>You never know where the next potential employer, colleague, collaborator,… will come from.</a:t>
            </a:r>
            <a:endParaRPr lang="en-US" sz="2600" dirty="0">
              <a:latin typeface="ArialMT"/>
            </a:endParaRPr>
          </a:p>
          <a:p>
            <a:pPr marL="285750" lvl="0" indent="-285750">
              <a:buFont typeface="Arial"/>
              <a:buChar char="•"/>
            </a:pPr>
            <a:endParaRPr lang="en-US" sz="2600" dirty="0" smtClean="0">
              <a:effectLst/>
              <a:latin typeface="ArialMT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600" dirty="0" smtClean="0">
                <a:latin typeface="ArialMT"/>
              </a:rPr>
              <a:t>When talking in public, when in conferences, when interacting with a visitor, when discussing with a fellow student… you are </a:t>
            </a:r>
            <a:r>
              <a:rPr lang="en-US" sz="2600" dirty="0" smtClean="0">
                <a:solidFill>
                  <a:schemeClr val="accent6"/>
                </a:solidFill>
                <a:latin typeface="ArialMT"/>
              </a:rPr>
              <a:t>ALWAYS ON</a:t>
            </a:r>
            <a:r>
              <a:rPr lang="en-US" sz="2600" dirty="0" smtClean="0">
                <a:latin typeface="ArialMT"/>
              </a:rPr>
              <a:t>.</a:t>
            </a:r>
            <a:endParaRPr lang="en-US" sz="2200" dirty="0" smtClean="0">
              <a:effectLst/>
              <a:latin typeface="ArialM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199" y="4715559"/>
            <a:ext cx="8229600" cy="1920421"/>
          </a:xfrm>
          <a:prstGeom prst="rect">
            <a:avLst/>
          </a:prstGeom>
          <a:solidFill>
            <a:schemeClr val="accent6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to be always on:</a:t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competent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F7F7F"/>
                </a:solidFill>
              </a:rPr>
              <a:t>communicative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F7F7F"/>
                </a:solidFill>
              </a:rPr>
              <a:t>creative</a:t>
            </a:r>
            <a:r>
              <a:rPr lang="en-US" dirty="0" smtClean="0"/>
              <a:t>, and take </a:t>
            </a:r>
            <a:r>
              <a:rPr lang="en-US" dirty="0" smtClean="0">
                <a:solidFill>
                  <a:srgbClr val="7F7F7F"/>
                </a:solidFill>
              </a:rPr>
              <a:t>initiative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1045</Words>
  <Application>Microsoft Office PowerPoint</Application>
  <PresentationFormat>On-screen Show (4:3)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But nobody told me this!</vt:lpstr>
      <vt:lpstr>OUTLINE</vt:lpstr>
      <vt:lpstr>Key skills to develop</vt:lpstr>
      <vt:lpstr>Getting to your goals (how to go about doing it)</vt:lpstr>
      <vt:lpstr>Getting to your goals (how to go about doing it)</vt:lpstr>
      <vt:lpstr>Getting to your goals (how to go about doing it)</vt:lpstr>
      <vt:lpstr>Getting to your goals (how to go about doing it)</vt:lpstr>
      <vt:lpstr>Getting to your goals (how to go about doing it)</vt:lpstr>
      <vt:lpstr>Your are ALWAYS interviewing</vt:lpstr>
      <vt:lpstr>Self examining progress</vt:lpstr>
      <vt:lpstr>Research for Dummies</vt:lpstr>
      <vt:lpstr>Research for Dummies</vt:lpstr>
      <vt:lpstr>Reading Papers</vt:lpstr>
      <vt:lpstr>Reading Papers Critically</vt:lpstr>
      <vt:lpstr>Heilmeir’s Caethesism</vt:lpstr>
      <vt:lpstr>Making Progress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 nobody told me this!</dc:title>
  <dc:creator>Mario F. Borunda</dc:creator>
  <cp:lastModifiedBy>fara</cp:lastModifiedBy>
  <cp:revision>16</cp:revision>
  <dcterms:created xsi:type="dcterms:W3CDTF">2013-10-14T13:59:49Z</dcterms:created>
  <dcterms:modified xsi:type="dcterms:W3CDTF">2014-02-10T21:33:28Z</dcterms:modified>
</cp:coreProperties>
</file>